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6600"/>
    <a:srgbClr val="FDF669"/>
    <a:srgbClr val="C5F0FF"/>
    <a:srgbClr val="FFCC99"/>
    <a:srgbClr val="1B30C9"/>
    <a:srgbClr val="53D2FF"/>
    <a:srgbClr val="9933FF"/>
    <a:srgbClr val="85DFFF"/>
    <a:srgbClr val="FFE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08E7BF-8AAD-461C-B6C0-E1371D4D4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222E4AB-26A5-4B3D-942F-68EDD5CC7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606CF9-8928-4857-9C8F-8AA3CF83F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0E000F-1D96-49F6-9BEF-E512263BC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C9D43C-F67E-4E17-A675-6B6D39E9D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20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E99C7F-D908-4C4B-80B8-3DA14851C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D7A412-633A-4192-97FA-AD8332B69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909F1C-22D7-4D58-9452-BDF47CD18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B647B7-B940-475C-94CF-E3C3497F9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9B93C-2865-4CF4-A2AD-F3C3CE7A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54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1314EF5-CC07-4103-BC8B-0142BD704D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F3CEED-0D0B-44AA-9CC1-9CFFD217E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46B9B4-5C6B-4499-8DA0-9D9506E1D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DCF0E-4DD1-4F36-AC92-809313FA2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35E980-9C61-4F18-ABEA-777CDCC3D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47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1AE36D-698E-495B-BF29-112D8C858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ED6D00-A08D-4107-973A-FF0EB88FC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869BA6-0C9F-47D4-B707-42CF5F46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21F690-75D8-4B0C-B0D1-0C3F18B12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A46728-4691-40F9-899C-C5E7C77E4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22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039284-6C53-41AA-8E5F-38C5F50E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4B62BD8-9912-495C-8B23-288BAEE98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97ADD1-0943-4537-9A26-66C92949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250E9-D18E-4992-BF97-C692E9F70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763597-8C47-4F82-B082-58218BD6D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899370-3BE3-44AE-B076-495DE9CC0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E143F0-7580-4271-90E6-F6373841A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E1F977-3638-4E2C-8421-1CB4E6B83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7F7520-D201-4AD6-BF1C-73C0AFB7D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6CCCAC-70EB-4835-B2DB-520719395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50387E-A9B2-4DBC-89FB-E6856B98D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102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1023C-4B79-4FA5-A901-CAA5E02EC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F0B0C7-3AD1-49E5-851B-6DFB57EAC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AB5CDC-4FE4-4DE9-A9F6-2B0EF71C4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E66187-2684-439B-80A8-A3667D4E5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CCE77CE-F63D-45F1-812D-B317B12738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4CE7650-D440-45DF-9B00-84A94BB5F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7DA29C-9D17-44A7-9D41-69A54306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58B2734-016C-4704-A69E-9F771D0E1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887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86095B-FB98-4845-BCC9-ADEF64396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1A223C3-3ABF-4E62-9764-E9D039B5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AE8B66-2B57-4E3E-8073-495D0D668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333F4A-91BB-4317-85B9-AA50CA01D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55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49FC769-C439-4BEE-8CC8-EB82046A6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59F4E7-6083-4D81-8574-D1B726D8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339E69-270C-4C76-9AFA-B0137668E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17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892357-08A1-45EA-A60E-36A37875A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7BE9AF-83D7-4E62-A6F1-A9BA82A20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DC74CF-E71F-4AE2-9239-FFD01BD02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69CB82-38FD-4442-A491-FB91DF47E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BF2D4F-2046-42FB-B4E7-87851F3B2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337326-505B-4A7F-B8D3-FB16C3E9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32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B9F9A2-571C-4365-AD2C-3C797DC30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F3AAF92-F5AF-4C24-B2C9-074C8C4D9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E714F5-1D98-4D4D-AEAC-EEEC80702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992E40-C259-471C-88A3-888D642A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FBE46F-57F5-4B45-8C85-842B9BA2A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284DB9-15E2-491E-AB2A-8CA32BD7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79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63FD207-D029-4E93-A3C3-C446BDBAA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80A5F7-9A7F-4F0E-95E9-07F4D4A2E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C27AF-5F20-42B9-B02B-CC1DDC58DE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1F526-1AEA-49E9-9B4B-59377825ED6C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A6C052-A6E9-4E90-9E93-D187D2D72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AE7210-9314-4066-9548-1E2F1113C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3574A-61F9-4241-AEF4-367C2F4C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35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7C1CB4FB-A658-49CA-A3D3-6E9D77DD737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92741" y="654874"/>
          <a:ext cx="10424363" cy="57330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0712">
                  <a:extLst>
                    <a:ext uri="{9D8B030D-6E8A-4147-A177-3AD203B41FA5}">
                      <a16:colId xmlns:a16="http://schemas.microsoft.com/office/drawing/2014/main" val="3268469597"/>
                    </a:ext>
                  </a:extLst>
                </a:gridCol>
                <a:gridCol w="1404787">
                  <a:extLst>
                    <a:ext uri="{9D8B030D-6E8A-4147-A177-3AD203B41FA5}">
                      <a16:colId xmlns:a16="http://schemas.microsoft.com/office/drawing/2014/main" val="3994984755"/>
                    </a:ext>
                  </a:extLst>
                </a:gridCol>
                <a:gridCol w="644761">
                  <a:extLst>
                    <a:ext uri="{9D8B030D-6E8A-4147-A177-3AD203B41FA5}">
                      <a16:colId xmlns:a16="http://schemas.microsoft.com/office/drawing/2014/main" val="2089946854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3036547578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2530560108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1797510558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2845443460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447505396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2337431869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734391503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694216280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3007905865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2660566147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3512789356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1557535068"/>
                    </a:ext>
                  </a:extLst>
                </a:gridCol>
                <a:gridCol w="594931">
                  <a:extLst>
                    <a:ext uri="{9D8B030D-6E8A-4147-A177-3AD203B41FA5}">
                      <a16:colId xmlns:a16="http://schemas.microsoft.com/office/drawing/2014/main" val="2886855013"/>
                    </a:ext>
                  </a:extLst>
                </a:gridCol>
              </a:tblGrid>
              <a:tr h="33743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ja-JP" alt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ワクチンの種類</a:t>
                      </a:r>
                      <a:endParaRPr lang="ja-JP" alt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当院でのおすすめ接種スケジュール　</a:t>
                      </a:r>
                      <a:endParaRPr lang="en-US" altLang="ja-JP" sz="1600" u="none" strike="noStrike" dirty="0">
                        <a:solidFill>
                          <a:schemeClr val="bg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altLang="ja-JP" sz="1600" u="none" strike="noStrike" dirty="0">
                        <a:solidFill>
                          <a:schemeClr val="bg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altLang="ja-JP" sz="1600" u="none" strike="noStrike" dirty="0">
                        <a:solidFill>
                          <a:schemeClr val="bg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443540"/>
                  </a:ext>
                </a:extLst>
              </a:tr>
              <a:tr h="65673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定期接種　　　　任意接種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lang="ja-JP" altLang="en-US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lang="ja-JP" altLang="en-US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</a:t>
                      </a:r>
                      <a:r>
                        <a:rPr lang="en-US" altLang="ja-JP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lang="ja-JP" altLang="en-US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lang="ja-JP" altLang="en-US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</a:t>
                      </a:r>
                      <a:r>
                        <a:rPr lang="en-US" altLang="ja-JP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lang="ja-JP" altLang="en-US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ヵ月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en-US" altLang="zh-TW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lang="zh-TW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歳（年長）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～　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２歳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6749563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ヒブ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6050156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肺炎球菌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5695138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B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型肝炎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689497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生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ロタ</a:t>
                      </a:r>
                      <a:endParaRPr lang="en-US" altLang="ja-JP" sz="110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 fontAlgn="b"/>
                      <a:r>
                        <a:rPr lang="ja-JP" altLang="en-US" sz="10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lang="en-US" altLang="ja-JP" sz="10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価または</a:t>
                      </a:r>
                      <a:r>
                        <a:rPr lang="en-US" altLang="ja-JP" sz="10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10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価）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5419999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種混合</a:t>
                      </a:r>
                      <a:endParaRPr lang="en-US" altLang="ja-JP" sz="110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DPT-IPV）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2634972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種混合（</a:t>
                      </a:r>
                      <a:r>
                        <a:rPr 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DPT）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rgbClr val="C5F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6104920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ポリオ（</a:t>
                      </a:r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IPV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rgbClr val="C5F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8054384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生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BCG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9288255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生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麻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しん</a:t>
                      </a:r>
                      <a:r>
                        <a:rPr lang="zh-TW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風</a:t>
                      </a:r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しん</a:t>
                      </a:r>
                      <a:r>
                        <a:rPr lang="zh-TW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lang="en-US" altLang="zh-TW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MR</a:t>
                      </a:r>
                      <a:r>
                        <a:rPr lang="zh-TW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5942815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生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水痘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692168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生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おたふく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rgbClr val="C5F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2245579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日本脳炎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4006176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  <a:endParaRPr lang="en-US" altLang="ja-JP" sz="11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子宮頸がん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(HPV)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3948614"/>
                  </a:ext>
                </a:extLst>
              </a:tr>
              <a:tr h="337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不活化</a:t>
                      </a:r>
                      <a:endParaRPr lang="en-US" altLang="ja-JP" sz="11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0800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インフルエンザ</a:t>
                      </a:r>
                    </a:p>
                  </a:txBody>
                  <a:tcPr marL="18000" marR="9525" marT="9525" marB="0" anchor="ctr">
                    <a:solidFill>
                      <a:srgbClr val="C5F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3242796"/>
                  </a:ext>
                </a:extLst>
              </a:tr>
            </a:tbl>
          </a:graphicData>
        </a:graphic>
      </p:graphicFrame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2B0DE5B-5FC3-4937-8052-29419F1D69FB}"/>
              </a:ext>
            </a:extLst>
          </p:cNvPr>
          <p:cNvSpPr/>
          <p:nvPr/>
        </p:nvSpPr>
        <p:spPr>
          <a:xfrm>
            <a:off x="700837" y="1249845"/>
            <a:ext cx="210312" cy="155448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76939972-028B-40D5-A203-ECFCB807F593}"/>
              </a:ext>
            </a:extLst>
          </p:cNvPr>
          <p:cNvSpPr/>
          <p:nvPr/>
        </p:nvSpPr>
        <p:spPr>
          <a:xfrm>
            <a:off x="1785798" y="1235099"/>
            <a:ext cx="210312" cy="155448"/>
          </a:xfrm>
          <a:prstGeom prst="rect">
            <a:avLst/>
          </a:prstGeom>
          <a:solidFill>
            <a:srgbClr val="85D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5EEC34D2-F5AD-4967-A370-12E7AC8AAF52}"/>
              </a:ext>
            </a:extLst>
          </p:cNvPr>
          <p:cNvSpPr/>
          <p:nvPr/>
        </p:nvSpPr>
        <p:spPr>
          <a:xfrm>
            <a:off x="2728888" y="1791437"/>
            <a:ext cx="6613018" cy="8855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9EBE6229-54DE-40C2-B18F-2F83835D9173}"/>
              </a:ext>
            </a:extLst>
          </p:cNvPr>
          <p:cNvSpPr/>
          <p:nvPr/>
        </p:nvSpPr>
        <p:spPr>
          <a:xfrm>
            <a:off x="2915034" y="1716612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7DB8BD27-4DCE-49DA-A703-9408BCBFFF50}"/>
              </a:ext>
            </a:extLst>
          </p:cNvPr>
          <p:cNvSpPr/>
          <p:nvPr/>
        </p:nvSpPr>
        <p:spPr>
          <a:xfrm>
            <a:off x="3543341" y="1725863"/>
            <a:ext cx="265922" cy="268069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FEC51F8A-D10F-47CE-8545-ED10760A3062}"/>
              </a:ext>
            </a:extLst>
          </p:cNvPr>
          <p:cNvSpPr/>
          <p:nvPr/>
        </p:nvSpPr>
        <p:spPr>
          <a:xfrm>
            <a:off x="4139941" y="1723034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3EBBE9C5-B1B9-49ED-9088-8C1E895A9B19}"/>
              </a:ext>
            </a:extLst>
          </p:cNvPr>
          <p:cNvSpPr/>
          <p:nvPr/>
        </p:nvSpPr>
        <p:spPr>
          <a:xfrm>
            <a:off x="7137881" y="1723034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４</a:t>
            </a:r>
            <a:endParaRPr kumimoji="1" lang="en-US" altLang="ja-JP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D75B474-1F92-42FE-B5E3-116AC490F108}"/>
              </a:ext>
            </a:extLst>
          </p:cNvPr>
          <p:cNvSpPr/>
          <p:nvPr/>
        </p:nvSpPr>
        <p:spPr>
          <a:xfrm>
            <a:off x="2728888" y="2130972"/>
            <a:ext cx="6613018" cy="8855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7FCE34A5-EA77-42FF-91F7-6FAFA70AA55B}"/>
              </a:ext>
            </a:extLst>
          </p:cNvPr>
          <p:cNvSpPr/>
          <p:nvPr/>
        </p:nvSpPr>
        <p:spPr>
          <a:xfrm>
            <a:off x="2915034" y="2056147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0F7F0377-88EA-4190-9A84-3542EDE82FC1}"/>
              </a:ext>
            </a:extLst>
          </p:cNvPr>
          <p:cNvSpPr/>
          <p:nvPr/>
        </p:nvSpPr>
        <p:spPr>
          <a:xfrm>
            <a:off x="3543341" y="2065398"/>
            <a:ext cx="265922" cy="268069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D17DEA06-8DA7-41E5-91BF-65525EC434A5}"/>
              </a:ext>
            </a:extLst>
          </p:cNvPr>
          <p:cNvSpPr/>
          <p:nvPr/>
        </p:nvSpPr>
        <p:spPr>
          <a:xfrm>
            <a:off x="4139941" y="2055037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947F15C8-F3DE-408D-A628-94D569B2BAB3}"/>
              </a:ext>
            </a:extLst>
          </p:cNvPr>
          <p:cNvSpPr/>
          <p:nvPr/>
        </p:nvSpPr>
        <p:spPr>
          <a:xfrm>
            <a:off x="7137881" y="2062569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４</a:t>
            </a:r>
            <a:endParaRPr kumimoji="1" lang="en-US" altLang="ja-JP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C3BE1DF-6F5D-468C-84D4-FC216A684565}"/>
              </a:ext>
            </a:extLst>
          </p:cNvPr>
          <p:cNvSpPr/>
          <p:nvPr/>
        </p:nvSpPr>
        <p:spPr>
          <a:xfrm>
            <a:off x="2728888" y="2486181"/>
            <a:ext cx="3630931" cy="69653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AB4C9224-260B-4C7D-9ADF-9C0551C6D53B}"/>
              </a:ext>
            </a:extLst>
          </p:cNvPr>
          <p:cNvSpPr/>
          <p:nvPr/>
        </p:nvSpPr>
        <p:spPr>
          <a:xfrm>
            <a:off x="2915034" y="2411355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90E9F372-66CD-43C7-A953-61FBCF39478B}"/>
              </a:ext>
            </a:extLst>
          </p:cNvPr>
          <p:cNvSpPr/>
          <p:nvPr/>
        </p:nvSpPr>
        <p:spPr>
          <a:xfrm>
            <a:off x="3543341" y="2420607"/>
            <a:ext cx="265922" cy="268069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954AFA3C-FD0D-473A-9F92-E891FE45D688}"/>
              </a:ext>
            </a:extLst>
          </p:cNvPr>
          <p:cNvSpPr/>
          <p:nvPr/>
        </p:nvSpPr>
        <p:spPr>
          <a:xfrm>
            <a:off x="5947070" y="2374830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B05FDD2C-EF4D-4498-A72E-FA78EFFA6FC0}"/>
              </a:ext>
            </a:extLst>
          </p:cNvPr>
          <p:cNvSpPr/>
          <p:nvPr/>
        </p:nvSpPr>
        <p:spPr>
          <a:xfrm>
            <a:off x="2738828" y="3144051"/>
            <a:ext cx="6613511" cy="91827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2B5261E2-DE57-4D29-830A-34DC8EA034DE}"/>
              </a:ext>
            </a:extLst>
          </p:cNvPr>
          <p:cNvSpPr/>
          <p:nvPr/>
        </p:nvSpPr>
        <p:spPr>
          <a:xfrm>
            <a:off x="2915034" y="3054208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6C822FE0-7BE1-4722-8F96-C7F3D5EA64DF}"/>
              </a:ext>
            </a:extLst>
          </p:cNvPr>
          <p:cNvSpPr/>
          <p:nvPr/>
        </p:nvSpPr>
        <p:spPr>
          <a:xfrm>
            <a:off x="3543341" y="3076441"/>
            <a:ext cx="265922" cy="268069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1E7C4240-68D4-4849-A693-F8C1E1457421}"/>
              </a:ext>
            </a:extLst>
          </p:cNvPr>
          <p:cNvSpPr/>
          <p:nvPr/>
        </p:nvSpPr>
        <p:spPr>
          <a:xfrm>
            <a:off x="4139941" y="3088025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EA1EE8F3-206C-483A-9A6E-0D184E5C5E47}"/>
              </a:ext>
            </a:extLst>
          </p:cNvPr>
          <p:cNvSpPr/>
          <p:nvPr/>
        </p:nvSpPr>
        <p:spPr>
          <a:xfrm>
            <a:off x="7716383" y="3058312"/>
            <a:ext cx="248439" cy="254409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４</a:t>
            </a:r>
            <a:endParaRPr kumimoji="1" lang="en-US" altLang="ja-JP" dirty="0"/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081EABFF-1343-492B-8C2D-6FD41D2AE4E8}"/>
              </a:ext>
            </a:extLst>
          </p:cNvPr>
          <p:cNvSpPr/>
          <p:nvPr/>
        </p:nvSpPr>
        <p:spPr>
          <a:xfrm>
            <a:off x="3379615" y="4147175"/>
            <a:ext cx="2980203" cy="9512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C5DC27B5-BA73-4C3E-835C-B5FACD12CC05}"/>
              </a:ext>
            </a:extLst>
          </p:cNvPr>
          <p:cNvSpPr/>
          <p:nvPr/>
        </p:nvSpPr>
        <p:spPr>
          <a:xfrm>
            <a:off x="4718925" y="4057346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CC4D44DB-B142-4EF7-974E-A6BB80C52C04}"/>
              </a:ext>
            </a:extLst>
          </p:cNvPr>
          <p:cNvSpPr/>
          <p:nvPr/>
        </p:nvSpPr>
        <p:spPr>
          <a:xfrm>
            <a:off x="6362116" y="4466602"/>
            <a:ext cx="1774091" cy="72868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40B59C4C-635C-4C9D-8F30-87F11889D733}"/>
              </a:ext>
            </a:extLst>
          </p:cNvPr>
          <p:cNvSpPr/>
          <p:nvPr/>
        </p:nvSpPr>
        <p:spPr>
          <a:xfrm>
            <a:off x="6548262" y="4391777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66232A99-546F-47FD-9BDD-C632DB1AD248}"/>
              </a:ext>
            </a:extLst>
          </p:cNvPr>
          <p:cNvSpPr/>
          <p:nvPr/>
        </p:nvSpPr>
        <p:spPr>
          <a:xfrm>
            <a:off x="6359819" y="4806705"/>
            <a:ext cx="1794165" cy="72868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楕円 39">
            <a:extLst>
              <a:ext uri="{FF2B5EF4-FFF2-40B4-BE49-F238E27FC236}">
                <a16:creationId xmlns:a16="http://schemas.microsoft.com/office/drawing/2014/main" id="{DB66C8EC-696D-4192-8485-760F505E36F7}"/>
              </a:ext>
            </a:extLst>
          </p:cNvPr>
          <p:cNvSpPr/>
          <p:nvPr/>
        </p:nvSpPr>
        <p:spPr>
          <a:xfrm>
            <a:off x="6545964" y="4731879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CE125927-63B2-4376-B034-602A63C4CABD}"/>
              </a:ext>
            </a:extLst>
          </p:cNvPr>
          <p:cNvSpPr/>
          <p:nvPr/>
        </p:nvSpPr>
        <p:spPr>
          <a:xfrm flipH="1">
            <a:off x="7734480" y="4741131"/>
            <a:ext cx="265921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533FEB1C-732C-4CB9-AFBE-4C4D6F016840}"/>
              </a:ext>
            </a:extLst>
          </p:cNvPr>
          <p:cNvSpPr/>
          <p:nvPr/>
        </p:nvSpPr>
        <p:spPr>
          <a:xfrm>
            <a:off x="5164636" y="5494396"/>
            <a:ext cx="5952468" cy="85106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D1B2B2FA-3EC6-48D9-8798-1B25B23442FA}"/>
              </a:ext>
            </a:extLst>
          </p:cNvPr>
          <p:cNvSpPr/>
          <p:nvPr/>
        </p:nvSpPr>
        <p:spPr>
          <a:xfrm>
            <a:off x="8177315" y="5398758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7EFB38F5-CF5A-43B6-BB52-FDC1E94C379C}"/>
              </a:ext>
            </a:extLst>
          </p:cNvPr>
          <p:cNvSpPr/>
          <p:nvPr/>
        </p:nvSpPr>
        <p:spPr>
          <a:xfrm>
            <a:off x="8466569" y="5398261"/>
            <a:ext cx="265922" cy="268069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21A71E13-AB59-4C57-AC5E-A63BB4EBE8E1}"/>
              </a:ext>
            </a:extLst>
          </p:cNvPr>
          <p:cNvSpPr/>
          <p:nvPr/>
        </p:nvSpPr>
        <p:spPr>
          <a:xfrm>
            <a:off x="8916815" y="5392369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F0705C83-6A48-4D7E-82D1-A27E1641F1AC}"/>
              </a:ext>
            </a:extLst>
          </p:cNvPr>
          <p:cNvSpPr/>
          <p:nvPr/>
        </p:nvSpPr>
        <p:spPr>
          <a:xfrm>
            <a:off x="6359818" y="5216753"/>
            <a:ext cx="4757285" cy="55262"/>
          </a:xfrm>
          <a:prstGeom prst="round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A664196B-4B51-49C7-8A7B-44AF47CAC2A9}"/>
              </a:ext>
            </a:extLst>
          </p:cNvPr>
          <p:cNvSpPr/>
          <p:nvPr/>
        </p:nvSpPr>
        <p:spPr>
          <a:xfrm>
            <a:off x="6545964" y="5106253"/>
            <a:ext cx="265922" cy="27396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518DBFC7-4393-4EE4-B448-63253E793488}"/>
              </a:ext>
            </a:extLst>
          </p:cNvPr>
          <p:cNvSpPr/>
          <p:nvPr/>
        </p:nvSpPr>
        <p:spPr>
          <a:xfrm>
            <a:off x="9503797" y="5092850"/>
            <a:ext cx="265922" cy="2680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A1D10939-CC0A-493E-8461-103343CD23EC}"/>
              </a:ext>
            </a:extLst>
          </p:cNvPr>
          <p:cNvSpPr/>
          <p:nvPr/>
        </p:nvSpPr>
        <p:spPr>
          <a:xfrm>
            <a:off x="2728888" y="2795996"/>
            <a:ext cx="2370982" cy="87254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52ED19E2-71CC-4DD8-A42A-AB2283D3A97B}"/>
              </a:ext>
            </a:extLst>
          </p:cNvPr>
          <p:cNvSpPr/>
          <p:nvPr/>
        </p:nvSpPr>
        <p:spPr>
          <a:xfrm>
            <a:off x="2915034" y="2721171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</a:t>
            </a:r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8CB6F643-7E8B-42D7-AF01-AE64399B9478}"/>
              </a:ext>
            </a:extLst>
          </p:cNvPr>
          <p:cNvSpPr/>
          <p:nvPr/>
        </p:nvSpPr>
        <p:spPr>
          <a:xfrm>
            <a:off x="3543341" y="2742589"/>
            <a:ext cx="265922" cy="268069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62" name="四角形: 角を丸くする 61">
            <a:extLst>
              <a:ext uri="{FF2B5EF4-FFF2-40B4-BE49-F238E27FC236}">
                <a16:creationId xmlns:a16="http://schemas.microsoft.com/office/drawing/2014/main" id="{EB279019-A228-4561-8B28-F002E447EE20}"/>
              </a:ext>
            </a:extLst>
          </p:cNvPr>
          <p:cNvSpPr/>
          <p:nvPr/>
        </p:nvSpPr>
        <p:spPr>
          <a:xfrm>
            <a:off x="5099871" y="2811556"/>
            <a:ext cx="1010084" cy="71693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楕円 64">
            <a:extLst>
              <a:ext uri="{FF2B5EF4-FFF2-40B4-BE49-F238E27FC236}">
                <a16:creationId xmlns:a16="http://schemas.microsoft.com/office/drawing/2014/main" id="{FD9884C2-F22D-403C-9A70-5847E8FA5740}"/>
              </a:ext>
            </a:extLst>
          </p:cNvPr>
          <p:cNvSpPr/>
          <p:nvPr/>
        </p:nvSpPr>
        <p:spPr>
          <a:xfrm>
            <a:off x="4139941" y="2745723"/>
            <a:ext cx="265922" cy="273961"/>
          </a:xfrm>
          <a:prstGeom prst="ellipse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rgbClr val="FF0000"/>
                </a:solidFill>
              </a:rPr>
              <a:t>３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04AAF67-EE1C-46CC-A893-E0FB4DAD0699}"/>
              </a:ext>
            </a:extLst>
          </p:cNvPr>
          <p:cNvSpPr/>
          <p:nvPr/>
        </p:nvSpPr>
        <p:spPr>
          <a:xfrm>
            <a:off x="8153983" y="4805744"/>
            <a:ext cx="2954044" cy="71056"/>
          </a:xfrm>
          <a:prstGeom prst="round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CEA9B042-FC13-454D-AE8F-B541BA50199C}"/>
              </a:ext>
            </a:extLst>
          </p:cNvPr>
          <p:cNvSpPr/>
          <p:nvPr/>
        </p:nvSpPr>
        <p:spPr>
          <a:xfrm>
            <a:off x="6359818" y="2487724"/>
            <a:ext cx="4748209" cy="81887"/>
          </a:xfrm>
          <a:prstGeom prst="round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四角形: 角を丸くする 68">
            <a:extLst>
              <a:ext uri="{FF2B5EF4-FFF2-40B4-BE49-F238E27FC236}">
                <a16:creationId xmlns:a16="http://schemas.microsoft.com/office/drawing/2014/main" id="{73329FD6-7995-45BF-B3BB-E9B08BA48159}"/>
              </a:ext>
            </a:extLst>
          </p:cNvPr>
          <p:cNvSpPr/>
          <p:nvPr/>
        </p:nvSpPr>
        <p:spPr>
          <a:xfrm>
            <a:off x="9356562" y="2133443"/>
            <a:ext cx="1760542" cy="92350"/>
          </a:xfrm>
          <a:prstGeom prst="round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楕円 71">
            <a:extLst>
              <a:ext uri="{FF2B5EF4-FFF2-40B4-BE49-F238E27FC236}">
                <a16:creationId xmlns:a16="http://schemas.microsoft.com/office/drawing/2014/main" id="{FE750FC7-F069-4F28-B467-295CE5C91732}"/>
              </a:ext>
            </a:extLst>
          </p:cNvPr>
          <p:cNvSpPr/>
          <p:nvPr/>
        </p:nvSpPr>
        <p:spPr>
          <a:xfrm>
            <a:off x="9503797" y="3378046"/>
            <a:ext cx="265922" cy="27396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5</a:t>
            </a:r>
            <a:endParaRPr kumimoji="1" lang="ja-JP" altLang="en-US" dirty="0"/>
          </a:p>
        </p:txBody>
      </p:sp>
      <p:sp>
        <p:nvSpPr>
          <p:cNvPr id="73" name="楕円 72">
            <a:extLst>
              <a:ext uri="{FF2B5EF4-FFF2-40B4-BE49-F238E27FC236}">
                <a16:creationId xmlns:a16="http://schemas.microsoft.com/office/drawing/2014/main" id="{AB837CD2-B449-4E8C-A636-2DE6CEE9396D}"/>
              </a:ext>
            </a:extLst>
          </p:cNvPr>
          <p:cNvSpPr/>
          <p:nvPr/>
        </p:nvSpPr>
        <p:spPr>
          <a:xfrm>
            <a:off x="9503797" y="3744712"/>
            <a:ext cx="265922" cy="27396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5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5549DDC2-D4A7-46A7-9DF1-C5514237A45A}"/>
              </a:ext>
            </a:extLst>
          </p:cNvPr>
          <p:cNvSpPr/>
          <p:nvPr/>
        </p:nvSpPr>
        <p:spPr>
          <a:xfrm>
            <a:off x="9352339" y="4458727"/>
            <a:ext cx="586167" cy="64213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5F905D58-4D94-4351-9BEE-CFB5D6721975}"/>
              </a:ext>
            </a:extLst>
          </p:cNvPr>
          <p:cNvSpPr/>
          <p:nvPr/>
        </p:nvSpPr>
        <p:spPr>
          <a:xfrm flipH="1">
            <a:off x="9519790" y="4368762"/>
            <a:ext cx="265921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ABC09D0D-F81D-4228-8543-4AB46026713E}"/>
              </a:ext>
            </a:extLst>
          </p:cNvPr>
          <p:cNvSpPr/>
          <p:nvPr/>
        </p:nvSpPr>
        <p:spPr>
          <a:xfrm>
            <a:off x="8154378" y="4454399"/>
            <a:ext cx="1197961" cy="72868"/>
          </a:xfrm>
          <a:prstGeom prst="round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19989417-41DA-4DDD-95D2-7B5C7911CEFB}"/>
              </a:ext>
            </a:extLst>
          </p:cNvPr>
          <p:cNvSpPr/>
          <p:nvPr/>
        </p:nvSpPr>
        <p:spPr>
          <a:xfrm>
            <a:off x="5164635" y="6198756"/>
            <a:ext cx="5952467" cy="68437"/>
          </a:xfrm>
          <a:prstGeom prst="roundRect">
            <a:avLst/>
          </a:prstGeom>
          <a:solidFill>
            <a:srgbClr val="85D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吹き出し: 円形 20">
            <a:extLst>
              <a:ext uri="{FF2B5EF4-FFF2-40B4-BE49-F238E27FC236}">
                <a16:creationId xmlns:a16="http://schemas.microsoft.com/office/drawing/2014/main" id="{977EF4EF-9E98-4E13-82E0-9C4D734388F8}"/>
              </a:ext>
            </a:extLst>
          </p:cNvPr>
          <p:cNvSpPr/>
          <p:nvPr/>
        </p:nvSpPr>
        <p:spPr>
          <a:xfrm>
            <a:off x="6427467" y="2402103"/>
            <a:ext cx="1474874" cy="696513"/>
          </a:xfrm>
          <a:prstGeom prst="wedgeEllipseCallout">
            <a:avLst>
              <a:gd name="adj1" fmla="val -59429"/>
              <a:gd name="adj2" fmla="val -1659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B</a:t>
            </a:r>
            <a:r>
              <a:rPr kumimoji="1" lang="ja-JP" altLang="en-US" sz="1000" dirty="0">
                <a:solidFill>
                  <a:schemeClr val="tx1"/>
                </a:solidFill>
              </a:rPr>
              <a:t>型肝炎②から</a:t>
            </a:r>
            <a:r>
              <a:rPr kumimoji="1" lang="en-US" altLang="ja-JP" sz="1000" dirty="0">
                <a:solidFill>
                  <a:schemeClr val="tx1"/>
                </a:solidFill>
              </a:rPr>
              <a:t>4</a:t>
            </a:r>
            <a:r>
              <a:rPr kumimoji="1" lang="ja-JP" altLang="en-US" sz="1000" dirty="0">
                <a:solidFill>
                  <a:schemeClr val="tx1"/>
                </a:solidFill>
              </a:rPr>
              <a:t>カ月あけて　健診と一緒に</a:t>
            </a:r>
          </a:p>
        </p:txBody>
      </p:sp>
      <p:sp>
        <p:nvSpPr>
          <p:cNvPr id="32" name="吹き出し: 円形 31">
            <a:extLst>
              <a:ext uri="{FF2B5EF4-FFF2-40B4-BE49-F238E27FC236}">
                <a16:creationId xmlns:a16="http://schemas.microsoft.com/office/drawing/2014/main" id="{88CDD50B-D2C2-66C3-2E17-7DB12B989AEC}"/>
              </a:ext>
            </a:extLst>
          </p:cNvPr>
          <p:cNvSpPr/>
          <p:nvPr/>
        </p:nvSpPr>
        <p:spPr>
          <a:xfrm>
            <a:off x="4593137" y="2571344"/>
            <a:ext cx="1010084" cy="530592"/>
          </a:xfrm>
          <a:prstGeom prst="wedgeEllipseCallout">
            <a:avLst>
              <a:gd name="adj1" fmla="val -62475"/>
              <a:gd name="adj2" fmla="val 2147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1</a:t>
            </a:r>
            <a:r>
              <a:rPr kumimoji="1" lang="ja-JP" altLang="en-US" sz="1000" dirty="0">
                <a:solidFill>
                  <a:schemeClr val="tx1"/>
                </a:solidFill>
              </a:rPr>
              <a:t>価は</a:t>
            </a:r>
            <a:r>
              <a:rPr kumimoji="1" lang="en-US" altLang="ja-JP" sz="1000" dirty="0">
                <a:solidFill>
                  <a:schemeClr val="tx1"/>
                </a:solidFill>
              </a:rPr>
              <a:t>2</a:t>
            </a:r>
            <a:r>
              <a:rPr lang="ja-JP" altLang="en-US" sz="1000" dirty="0">
                <a:solidFill>
                  <a:schemeClr val="tx1"/>
                </a:solidFill>
              </a:rPr>
              <a:t>回</a:t>
            </a:r>
            <a:r>
              <a:rPr lang="en-US" altLang="ja-JP" sz="1000" dirty="0">
                <a:solidFill>
                  <a:schemeClr val="tx1"/>
                </a:solidFill>
              </a:rPr>
              <a:t>5</a:t>
            </a:r>
            <a:r>
              <a:rPr lang="ja-JP" altLang="en-US" sz="1000" dirty="0">
                <a:solidFill>
                  <a:schemeClr val="tx1"/>
                </a:solidFill>
              </a:rPr>
              <a:t>価は</a:t>
            </a:r>
            <a:r>
              <a:rPr lang="en-US" altLang="ja-JP" sz="1000" dirty="0">
                <a:solidFill>
                  <a:schemeClr val="tx1"/>
                </a:solidFill>
              </a:rPr>
              <a:t>3</a:t>
            </a:r>
            <a:r>
              <a:rPr lang="ja-JP" altLang="en-US" sz="1000" dirty="0">
                <a:solidFill>
                  <a:schemeClr val="tx1"/>
                </a:solidFill>
              </a:rPr>
              <a:t>回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6018F08A-46B7-10A2-2530-68DB4508B302}"/>
              </a:ext>
            </a:extLst>
          </p:cNvPr>
          <p:cNvSpPr/>
          <p:nvPr/>
        </p:nvSpPr>
        <p:spPr>
          <a:xfrm>
            <a:off x="10122829" y="5399540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4</a:t>
            </a: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B6840439-DEAA-6748-B4B9-BB93D4C78721}"/>
              </a:ext>
            </a:extLst>
          </p:cNvPr>
          <p:cNvSpPr/>
          <p:nvPr/>
        </p:nvSpPr>
        <p:spPr>
          <a:xfrm>
            <a:off x="10535919" y="5867846"/>
            <a:ext cx="578167" cy="77152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D8222EC3-5045-7EA9-ACD9-03B5FEF57C03}"/>
              </a:ext>
            </a:extLst>
          </p:cNvPr>
          <p:cNvSpPr/>
          <p:nvPr/>
        </p:nvSpPr>
        <p:spPr>
          <a:xfrm>
            <a:off x="10529860" y="3154485"/>
            <a:ext cx="578167" cy="81393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E8FCBE2B-047B-40A2-7896-B30BB3576CD3}"/>
              </a:ext>
            </a:extLst>
          </p:cNvPr>
          <p:cNvSpPr/>
          <p:nvPr/>
        </p:nvSpPr>
        <p:spPr>
          <a:xfrm>
            <a:off x="10722760" y="3061508"/>
            <a:ext cx="265922" cy="27396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1</a:t>
            </a:r>
          </a:p>
        </p:txBody>
      </p:sp>
      <p:sp>
        <p:nvSpPr>
          <p:cNvPr id="37" name="吹き出し: 円形 36">
            <a:extLst>
              <a:ext uri="{FF2B5EF4-FFF2-40B4-BE49-F238E27FC236}">
                <a16:creationId xmlns:a16="http://schemas.microsoft.com/office/drawing/2014/main" id="{C0EBE540-6944-61E2-E885-81A4FE0AD9CB}"/>
              </a:ext>
            </a:extLst>
          </p:cNvPr>
          <p:cNvSpPr/>
          <p:nvPr/>
        </p:nvSpPr>
        <p:spPr>
          <a:xfrm>
            <a:off x="9596703" y="2411302"/>
            <a:ext cx="1186421" cy="597070"/>
          </a:xfrm>
          <a:prstGeom prst="wedgeEllipseCallout">
            <a:avLst>
              <a:gd name="adj1" fmla="val 40220"/>
              <a:gd name="adj2" fmla="val 5826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2</a:t>
            </a:r>
            <a:r>
              <a:rPr kumimoji="1" lang="ja-JP" altLang="en-US" sz="1000" dirty="0">
                <a:solidFill>
                  <a:schemeClr val="tx1"/>
                </a:solidFill>
              </a:rPr>
              <a:t>種混合</a:t>
            </a:r>
            <a:r>
              <a:rPr kumimoji="1" lang="en-US" altLang="ja-JP" sz="1000" dirty="0">
                <a:solidFill>
                  <a:schemeClr val="tx1"/>
                </a:solidFill>
              </a:rPr>
              <a:t>(DT)</a:t>
            </a:r>
            <a:r>
              <a:rPr kumimoji="1" lang="ja-JP" altLang="en-US" sz="1000" dirty="0">
                <a:solidFill>
                  <a:schemeClr val="tx1"/>
                </a:solidFill>
              </a:rPr>
              <a:t>として</a:t>
            </a:r>
          </a:p>
        </p:txBody>
      </p:sp>
      <p:sp>
        <p:nvSpPr>
          <p:cNvPr id="38" name="吹き出し: 円形 37">
            <a:extLst>
              <a:ext uri="{FF2B5EF4-FFF2-40B4-BE49-F238E27FC236}">
                <a16:creationId xmlns:a16="http://schemas.microsoft.com/office/drawing/2014/main" id="{F929C569-6B80-E93C-1F7B-FD29F5C5ABD0}"/>
              </a:ext>
            </a:extLst>
          </p:cNvPr>
          <p:cNvSpPr/>
          <p:nvPr/>
        </p:nvSpPr>
        <p:spPr>
          <a:xfrm>
            <a:off x="9182736" y="5601686"/>
            <a:ext cx="1007177" cy="503853"/>
          </a:xfrm>
          <a:prstGeom prst="wedgeEllipseCallout">
            <a:avLst>
              <a:gd name="adj1" fmla="val 71410"/>
              <a:gd name="adj2" fmla="val 1735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小</a:t>
            </a:r>
            <a:r>
              <a:rPr lang="en-US" altLang="ja-JP" sz="1000" dirty="0">
                <a:solidFill>
                  <a:schemeClr val="tx1"/>
                </a:solidFill>
              </a:rPr>
              <a:t>6</a:t>
            </a:r>
            <a:r>
              <a:rPr lang="ja-JP" altLang="en-US" sz="1000" dirty="0">
                <a:solidFill>
                  <a:schemeClr val="tx1"/>
                </a:solidFill>
              </a:rPr>
              <a:t>～高</a:t>
            </a:r>
            <a:r>
              <a:rPr lang="en-US" altLang="ja-JP" sz="1000" dirty="0">
                <a:solidFill>
                  <a:schemeClr val="tx1"/>
                </a:solidFill>
              </a:rPr>
              <a:t>1</a:t>
            </a:r>
            <a:r>
              <a:rPr lang="ja-JP" altLang="en-US" sz="1000" dirty="0">
                <a:solidFill>
                  <a:schemeClr val="tx1"/>
                </a:solidFill>
              </a:rPr>
              <a:t>の女子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42" name="吹き出し: 円形 41">
            <a:extLst>
              <a:ext uri="{FF2B5EF4-FFF2-40B4-BE49-F238E27FC236}">
                <a16:creationId xmlns:a16="http://schemas.microsoft.com/office/drawing/2014/main" id="{AD10426B-5A1B-A342-6788-C38D336420E8}"/>
              </a:ext>
            </a:extLst>
          </p:cNvPr>
          <p:cNvSpPr/>
          <p:nvPr/>
        </p:nvSpPr>
        <p:spPr>
          <a:xfrm>
            <a:off x="7932123" y="3386961"/>
            <a:ext cx="1186421" cy="597070"/>
          </a:xfrm>
          <a:prstGeom prst="wedgeEllipseCallout">
            <a:avLst>
              <a:gd name="adj1" fmla="val -41134"/>
              <a:gd name="adj2" fmla="val -659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>
                <a:solidFill>
                  <a:schemeClr val="tx1"/>
                </a:solidFill>
              </a:rPr>
              <a:t>1</a:t>
            </a:r>
            <a:r>
              <a:rPr lang="ja-JP" altLang="en-US" sz="1000" dirty="0">
                <a:solidFill>
                  <a:schemeClr val="tx1"/>
                </a:solidFill>
              </a:rPr>
              <a:t>歳半健診と一緒に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444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9909</TotalTime>
  <Words>195</Words>
  <Application>Microsoft Office PowerPoint</Application>
  <PresentationFormat>ワイド画面</PresentationFormat>
  <Paragraphs>87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ddtop</dc:creator>
  <cp:lastModifiedBy>k.watanabe@kinderring.or.jp</cp:lastModifiedBy>
  <cp:revision>94</cp:revision>
  <cp:lastPrinted>2019-03-15T06:57:12Z</cp:lastPrinted>
  <dcterms:created xsi:type="dcterms:W3CDTF">2019-03-07T06:23:32Z</dcterms:created>
  <dcterms:modified xsi:type="dcterms:W3CDTF">2023-03-07T03:57:49Z</dcterms:modified>
</cp:coreProperties>
</file>